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72" r:id="rId2"/>
    <p:sldId id="276" r:id="rId3"/>
    <p:sldId id="274" r:id="rId4"/>
    <p:sldId id="267" r:id="rId5"/>
    <p:sldId id="268" r:id="rId6"/>
    <p:sldId id="260" r:id="rId7"/>
    <p:sldId id="265" r:id="rId8"/>
    <p:sldId id="259" r:id="rId9"/>
    <p:sldId id="264" r:id="rId10"/>
    <p:sldId id="261" r:id="rId11"/>
    <p:sldId id="266" r:id="rId12"/>
    <p:sldId id="277" r:id="rId13"/>
    <p:sldId id="275" r:id="rId14"/>
    <p:sldId id="278" r:id="rId15"/>
    <p:sldId id="273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FF"/>
    <a:srgbClr val="FF66FF"/>
    <a:srgbClr val="7CD8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F12E4-9ECC-41AC-886F-6E6373FFD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4EF3-AF2F-422C-AA2C-D20DA1F21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6973E-6984-416D-8D15-38A3CBAF2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4A6C-5FCA-4294-8479-2A2010045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A90FD-36CE-42DD-BC13-797AAF65A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0957B-1F60-4035-B219-064B98EC2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DD669-D7E0-4A0A-962A-DD1BE9978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789A9-4F38-4653-866C-3D874A2CF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2419-D1A5-422D-A44E-EAB1921DB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B4E63-6612-4EAF-8F7B-98EA6ECAB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F4256-474D-4E66-BFBA-1E1367BCE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4C9783D-8D28-4710-ADE8-6D088B84D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3" y="285750"/>
            <a:ext cx="8715375" cy="1214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i="1" dirty="0" smtClean="0"/>
              <a:t>Алексей Иванович </a:t>
            </a:r>
            <a:r>
              <a:rPr lang="ru-RU" sz="4000" i="1" dirty="0" err="1" smtClean="0"/>
              <a:t>Маркушевич</a:t>
            </a:r>
            <a:r>
              <a:rPr lang="ru-RU" sz="4000" i="1" dirty="0" smtClean="0"/>
              <a:t> (1908-1979</a:t>
            </a:r>
            <a:r>
              <a:rPr lang="ru-RU" sz="4000" b="1" i="1" dirty="0" smtClean="0"/>
              <a:t>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1857375"/>
            <a:ext cx="7786687" cy="42862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4000" b="1" i="1" dirty="0" smtClean="0"/>
              <a:t>"Кто с детских лет занимается математикой, тот развивает внимание, тренирует свой мозг, свою волю, воспитывает настойчивость и упорство в достижении цели"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6600FF"/>
                </a:solidFill>
              </a:rPr>
              <a:t/>
            </a:r>
            <a:br>
              <a:rPr lang="ru-RU" sz="4000" b="1" i="1" dirty="0" smtClean="0">
                <a:solidFill>
                  <a:srgbClr val="6600FF"/>
                </a:solidFill>
              </a:rPr>
            </a:br>
            <a:r>
              <a:rPr lang="ru-RU" sz="4000" b="1" i="1" dirty="0" smtClean="0">
                <a:solidFill>
                  <a:srgbClr val="FFC000"/>
                </a:solidFill>
              </a:rPr>
              <a:t>3. Бухгалтер – сотрудник фирмы</a:t>
            </a:r>
            <a:r>
              <a:rPr lang="ru-RU" sz="4000" dirty="0" smtClean="0">
                <a:solidFill>
                  <a:srgbClr val="FFC000"/>
                </a:solidFill>
              </a:rPr>
              <a:t>.</a:t>
            </a:r>
            <a:br>
              <a:rPr lang="ru-RU" sz="4000" dirty="0" smtClean="0">
                <a:solidFill>
                  <a:srgbClr val="FFC000"/>
                </a:solidFill>
              </a:rPr>
            </a:br>
            <a:endParaRPr lang="ru-RU" sz="4000" dirty="0" smtClean="0">
              <a:solidFill>
                <a:srgbClr val="FFC000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63"/>
            <a:ext cx="9144000" cy="4732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Ставка сотрудника – 13 500 рублей.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Доплата за совмещение обязанностей – 60 %.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Доплата на транспорт 10%.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Какова заработная плата сотрудника?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Прибавить к ней 45% от начисленной суммы -премия. И вычесть 13% - налоги. Какую сумму получит сотрудник?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7CD80C"/>
                </a:solidFill>
              </a:rPr>
              <a:t>Ответ: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Заработная плата сотрудника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22 950 рублей,</a:t>
            </a:r>
          </a:p>
          <a:p>
            <a:pPr eaLnBrk="1" hangingPunct="1">
              <a:defRPr/>
            </a:pPr>
            <a:r>
              <a:rPr lang="ru-RU" dirty="0" smtClean="0"/>
              <a:t>Премия 10 327,5 рублей,</a:t>
            </a:r>
          </a:p>
          <a:p>
            <a:pPr eaLnBrk="1" hangingPunct="1">
              <a:defRPr/>
            </a:pPr>
            <a:r>
              <a:rPr lang="ru-RU" dirty="0" smtClean="0"/>
              <a:t>Общая сумма 33 277,5 рублей,</a:t>
            </a:r>
          </a:p>
          <a:p>
            <a:pPr eaLnBrk="1" hangingPunct="1">
              <a:defRPr/>
            </a:pPr>
            <a:r>
              <a:rPr lang="ru-RU" dirty="0" smtClean="0"/>
              <a:t>Налог 4 326,08 рублей,</a:t>
            </a:r>
          </a:p>
          <a:p>
            <a:pPr eaLnBrk="1" hangingPunct="1">
              <a:defRPr/>
            </a:pPr>
            <a:r>
              <a:rPr lang="ru-RU" dirty="0" smtClean="0"/>
              <a:t>Сумма, которую получит сотрудник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28 951,42 рубль.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81000"/>
            <a:ext cx="7972425" cy="11906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13315" name="Picture 14" descr="DSC0004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1251613">
            <a:off x="1284288" y="1516063"/>
            <a:ext cx="6543675" cy="4906962"/>
          </a:xfrm>
          <a:ln w="57150" cmpd="thickThin">
            <a:solidFill>
              <a:srgbClr val="00800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81000"/>
            <a:ext cx="8258175" cy="476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329612" cy="5810250"/>
          </a:xfrm>
        </p:spPr>
        <p:txBody>
          <a:bodyPr/>
          <a:lstStyle/>
          <a:p>
            <a:pPr>
              <a:defRPr/>
            </a:pPr>
            <a:r>
              <a:rPr lang="ru-RU" i="1" dirty="0" smtClean="0"/>
              <a:t>1.</a:t>
            </a:r>
            <a:r>
              <a:rPr lang="ru-RU" dirty="0" smtClean="0"/>
              <a:t> В магазин привезли 1200 кг фруктов. До обеда продали 32% всех фруктов. Сколько килограммов фруктов было продано до обеда? (</a:t>
            </a:r>
            <a:r>
              <a:rPr lang="ru-RU" i="1" dirty="0" smtClean="0"/>
              <a:t>396кг)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2. Турист прошел 14 км, что составляет 70% всего маршрута. Чему равен весь маршрут? </a:t>
            </a:r>
            <a:r>
              <a:rPr lang="ru-RU" i="1" dirty="0" smtClean="0"/>
              <a:t>(20 км).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3. </a:t>
            </a:r>
            <a:r>
              <a:rPr lang="ru-RU" dirty="0" smtClean="0"/>
              <a:t>Из 1800 га колхозного поля 558 га засажено пшеницей. Какой процент поля засажен пшеницей?  (</a:t>
            </a:r>
            <a:r>
              <a:rPr lang="ru-RU" i="1" dirty="0" smtClean="0"/>
              <a:t>31%)</a:t>
            </a: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11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 Умножить на 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1.   Сотая </a:t>
                      </a:r>
                      <a:r>
                        <a:rPr lang="ru-RU" dirty="0" smtClean="0"/>
                        <a:t>часть числа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 Килограмм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  Сантиметр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3.  0,04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3.   0.06</a:t>
                      </a:r>
                      <a:endParaRPr lang="ru-RU" dirty="0"/>
                    </a:p>
                  </a:txBody>
                  <a:tcPr/>
                </a:tc>
              </a:tr>
              <a:tr h="464506">
                <a:tc>
                  <a:txBody>
                    <a:bodyPr/>
                    <a:lstStyle/>
                    <a:p>
                      <a:r>
                        <a:rPr lang="ru-RU" dirty="0" smtClean="0"/>
                        <a:t>4.  30 %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4.   80%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5.  0,19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5.   0.31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6.   3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7.  2800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7.   1260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1214438" y="785813"/>
            <a:ext cx="70723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Я -  УЗНАЛ…</a:t>
            </a:r>
          </a:p>
          <a:p>
            <a:r>
              <a:rPr lang="ru-RU" sz="3600"/>
              <a:t>Я -  НАУЧИЛСЯ…</a:t>
            </a:r>
          </a:p>
          <a:p>
            <a:r>
              <a:rPr lang="ru-RU" sz="3600"/>
              <a:t>Я - ПОВТОРИЛ…</a:t>
            </a:r>
          </a:p>
          <a:p>
            <a:r>
              <a:rPr lang="ru-RU" sz="3600"/>
              <a:t>Я - ЗАКРЕПИЛ…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>
          <a:xfrm>
            <a:off x="1000125" y="0"/>
            <a:ext cx="6529388" cy="1004888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rgbClr val="FFC000"/>
                </a:solidFill>
              </a:rPr>
              <a:t>Домашнее задание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sz="quarter" idx="1"/>
          </p:nvPr>
        </p:nvSpPr>
        <p:spPr>
          <a:xfrm>
            <a:off x="928688" y="1214438"/>
            <a:ext cx="6843712" cy="4424362"/>
          </a:xfrm>
        </p:spPr>
        <p:txBody>
          <a:bodyPr/>
          <a:lstStyle/>
          <a:p>
            <a:pPr algn="l">
              <a:defRPr/>
            </a:pPr>
            <a:r>
              <a:rPr lang="ru-RU" smtClean="0"/>
              <a:t>П.40,№1609, 1610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81000"/>
            <a:ext cx="7972425" cy="476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428625"/>
            <a:ext cx="8186737" cy="5667375"/>
          </a:xfrm>
        </p:spPr>
        <p:txBody>
          <a:bodyPr/>
          <a:lstStyle/>
          <a:p>
            <a:pPr>
              <a:defRPr/>
            </a:pPr>
            <a:r>
              <a:rPr lang="ru-RU" i="1" dirty="0" smtClean="0"/>
              <a:t>А теперь проверь, дружок,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 Ты готов начать урок?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 Все ль на месте, всё ль в порядке,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 Книжка, ручка и тетрадка?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 Все ли правильно сидят?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 Все ль внимательно глядят?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 Знаю, каждый хочет получать</a:t>
            </a:r>
            <a:endParaRPr lang="ru-RU" dirty="0" smtClean="0"/>
          </a:p>
          <a:p>
            <a:pPr>
              <a:defRPr/>
            </a:pPr>
            <a:r>
              <a:rPr lang="ru-RU" i="1" dirty="0" smtClean="0"/>
              <a:t> На уроке только “5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1. Что </a:t>
            </a:r>
            <a:r>
              <a:rPr lang="ru-RU" smtClean="0"/>
              <a:t>называют  процентом?                                 </a:t>
            </a:r>
            <a:r>
              <a:rPr lang="ru-RU" dirty="0" smtClean="0"/>
              <a:t>2. Чтобы обратить десятичную дробь в проценты, надо ее… </a:t>
            </a:r>
          </a:p>
          <a:p>
            <a:pPr>
              <a:defRPr/>
            </a:pPr>
            <a:r>
              <a:rPr lang="ru-RU" dirty="0" smtClean="0"/>
              <a:t>3.Как называется 1 % от центнера? </a:t>
            </a:r>
          </a:p>
          <a:p>
            <a:pPr>
              <a:defRPr/>
            </a:pPr>
            <a:r>
              <a:rPr lang="ru-RU" dirty="0" smtClean="0"/>
              <a:t>4.Как называется 1 % от метра 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C000"/>
                </a:solidFill>
              </a:rPr>
              <a:t>Устный счет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0,13   1,09   0,8   0,45    0,006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43%   18%   40%  77%  112%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/>
              <a:t>Задание:</a:t>
            </a:r>
            <a:r>
              <a:rPr lang="ru-RU" dirty="0" smtClean="0"/>
              <a:t> в первой строке замените десятичные дроби процентами, а во второй строке проценты замените десятичными дробями.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FFC000"/>
                </a:solidFill>
              </a:rPr>
              <a:t>Основные задачи на проценты</a:t>
            </a:r>
            <a:r>
              <a:rPr lang="ru-RU" sz="3600" dirty="0" smtClean="0">
                <a:solidFill>
                  <a:srgbClr val="FFC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85875"/>
            <a:ext cx="8258175" cy="4810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а) </a:t>
            </a:r>
            <a:r>
              <a:rPr lang="ru-RU" b="1" dirty="0" smtClean="0"/>
              <a:t>как найти процент от числа</a:t>
            </a:r>
            <a:r>
              <a:rPr lang="ru-RU" dirty="0" smtClean="0"/>
              <a:t>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Найдите:  25% от 200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б) </a:t>
            </a:r>
            <a:r>
              <a:rPr lang="ru-RU" b="1" dirty="0" smtClean="0"/>
              <a:t>как найти по проценту целую величину;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Найдите число, 2% которого равны 12.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в) </a:t>
            </a:r>
            <a:r>
              <a:rPr lang="ru-RU" b="1" dirty="0" smtClean="0"/>
              <a:t>как найти процентное соотношение одного числа от другого.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Сколько процентов составляет 150 от 600?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381000"/>
            <a:ext cx="7615237" cy="8334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C000"/>
                </a:solidFill>
              </a:rPr>
              <a:t>1. Классный руководитель – завуч школы.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357313"/>
            <a:ext cx="8329612" cy="52863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В классе 28 учеников.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Учатся на “4” и “5”- 23 ученика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Посещают спортивные секции- 12 учеников  Посещают различные кружки  -16 учеников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Какой процент учащихся закончили четверть на“4” и “5”?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Какой процент учащихся посещают спортивные секции?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Какой процент учащихся посещают спортивные кружки?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Ответ округлить до десятых процента.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7CD80C"/>
                </a:solidFill>
              </a:rPr>
              <a:t>Ответ: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82,1% учащихся закончили четверть на“4” и “5” </a:t>
            </a:r>
          </a:p>
          <a:p>
            <a:pPr eaLnBrk="1" hangingPunct="1">
              <a:defRPr/>
            </a:pPr>
            <a:r>
              <a:rPr lang="ru-RU" dirty="0" smtClean="0"/>
              <a:t>42,9% учеников посещают спортивные секции, </a:t>
            </a:r>
          </a:p>
          <a:p>
            <a:pPr eaLnBrk="1" hangingPunct="1">
              <a:defRPr/>
            </a:pPr>
            <a:r>
              <a:rPr lang="ru-RU" dirty="0" smtClean="0"/>
              <a:t>57,1% учеников посещают различные кружки.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C000"/>
                </a:solidFill>
              </a:rPr>
              <a:t>2. Продавец - покупатель.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00250"/>
            <a:ext cx="8686800" cy="4095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Вычислите скидку на один выбранный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покупателем товар и стоимость его покупки.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66FF"/>
                </a:solidFill>
              </a:rPr>
              <a:t>Товар:                            скидка на данный товар: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Шуба - 38 500 рублей                         	14 %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Сапоги – 7 800 рублей	                10%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Шапка - 2 200 рублей                          8 %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Спортивный костюм - 3 200 рублей	11 %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Кроссовки – 1 850 рублей.	                  5 %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7CD80C"/>
                </a:solidFill>
              </a:rPr>
              <a:t>Ответ: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2000250"/>
            <a:ext cx="8534400" cy="4103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Товар: 	            Скидка                    Сумма к оплате: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                    на данный товар: (руб.)         (руб.)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effectLst/>
              </a:rPr>
              <a:t>Шуба                           5 390	                          33 110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effectLst/>
              </a:rPr>
              <a:t>Сапоги	                780	                            7 020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effectLst/>
              </a:rPr>
              <a:t>Шапка 	                176	                            2 024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effectLst/>
              </a:rPr>
              <a:t>Спортивный костюм      352                                   2 848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effectLst/>
              </a:rPr>
              <a:t>Кроссовки	                 92,5	                          1 757,5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365</TotalTime>
  <Words>575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Tahoma</vt:lpstr>
      <vt:lpstr>Arial</vt:lpstr>
      <vt:lpstr>Wingdings</vt:lpstr>
      <vt:lpstr>Calibri</vt:lpstr>
      <vt:lpstr>Текстура</vt:lpstr>
      <vt:lpstr>Алексей Иванович Маркушевич (1908-1979)</vt:lpstr>
      <vt:lpstr>Слайд 2</vt:lpstr>
      <vt:lpstr>Слайд 3</vt:lpstr>
      <vt:lpstr>Устный счет</vt:lpstr>
      <vt:lpstr>Основные задачи на проценты: </vt:lpstr>
      <vt:lpstr>1. Классный руководитель – завуч школы.</vt:lpstr>
      <vt:lpstr>Ответ:</vt:lpstr>
      <vt:lpstr>2. Продавец - покупатель.</vt:lpstr>
      <vt:lpstr>Ответ:</vt:lpstr>
      <vt:lpstr> 3. Бухгалтер – сотрудник фирмы. </vt:lpstr>
      <vt:lpstr>Ответ:</vt:lpstr>
      <vt:lpstr>Физкультминутка</vt:lpstr>
      <vt:lpstr>Слайд 13</vt:lpstr>
      <vt:lpstr>Слайд 14</vt:lpstr>
      <vt:lpstr>Слайд 15</vt:lpstr>
      <vt:lpstr>Домашнее задание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проценты</dc:title>
  <dc:creator>Admin</dc:creator>
  <cp:lastModifiedBy>s.belikova</cp:lastModifiedBy>
  <cp:revision>50</cp:revision>
  <dcterms:created xsi:type="dcterms:W3CDTF">2010-05-08T07:09:12Z</dcterms:created>
  <dcterms:modified xsi:type="dcterms:W3CDTF">2018-03-09T12:01:54Z</dcterms:modified>
</cp:coreProperties>
</file>