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77" r:id="rId2"/>
    <p:sldId id="279" r:id="rId3"/>
    <p:sldId id="257" r:id="rId4"/>
    <p:sldId id="259" r:id="rId5"/>
    <p:sldId id="281" r:id="rId6"/>
    <p:sldId id="268" r:id="rId7"/>
    <p:sldId id="261" r:id="rId8"/>
    <p:sldId id="264" r:id="rId9"/>
    <p:sldId id="267" r:id="rId10"/>
    <p:sldId id="269" r:id="rId11"/>
    <p:sldId id="265" r:id="rId12"/>
    <p:sldId id="266" r:id="rId13"/>
    <p:sldId id="270" r:id="rId14"/>
    <p:sldId id="272" r:id="rId15"/>
    <p:sldId id="271" r:id="rId16"/>
    <p:sldId id="273" r:id="rId17"/>
    <p:sldId id="28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400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 семьи</a:t>
            </a:r>
          </a:p>
        </c:rich>
      </c:tx>
      <c:layout>
        <c:manualLayout>
          <c:xMode val="edge"/>
          <c:yMode val="edge"/>
          <c:x val="0.33031702758723064"/>
          <c:y val="2.642624146585626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8.6085287060364488E-2"/>
          <c:y val="0.18718764258253082"/>
          <c:w val="0.55042766426519263"/>
          <c:h val="0.74164802138010033"/>
        </c:manualLayout>
      </c:layout>
      <c:pie3D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Бюджет семьи</c:v>
                </c:pt>
              </c:strCache>
            </c:strRef>
          </c:tx>
          <c:cat>
            <c:strRef>
              <c:f>Лист1!$A$4:$A$10</c:f>
              <c:strCache>
                <c:ptCount val="7"/>
                <c:pt idx="0">
                  <c:v>питание</c:v>
                </c:pt>
                <c:pt idx="1">
                  <c:v>хозяйственные нужды</c:v>
                </c:pt>
                <c:pt idx="2">
                  <c:v>содержание жилья и оплата услуг</c:v>
                </c:pt>
                <c:pt idx="3">
                  <c:v>расходы на одежду и обувь</c:v>
                </c:pt>
                <c:pt idx="4">
                  <c:v>расходы на связь и транспорт</c:v>
                </c:pt>
                <c:pt idx="5">
                  <c:v>прочие нужды</c:v>
                </c:pt>
                <c:pt idx="6">
                  <c:v>остаток</c:v>
                </c:pt>
              </c:strCache>
            </c:strRef>
          </c:cat>
          <c:val>
            <c:numRef>
              <c:f>Лист1!$B$4:$B$10</c:f>
              <c:numCache>
                <c:formatCode>0%</c:formatCode>
                <c:ptCount val="7"/>
                <c:pt idx="0">
                  <c:v>0.38000000000000067</c:v>
                </c:pt>
                <c:pt idx="1">
                  <c:v>3.0000000000000072E-2</c:v>
                </c:pt>
                <c:pt idx="2">
                  <c:v>0.12000000000000002</c:v>
                </c:pt>
                <c:pt idx="3">
                  <c:v>0.18000000000000024</c:v>
                </c:pt>
                <c:pt idx="4" formatCode="0.00%">
                  <c:v>6.000000000000013E-2</c:v>
                </c:pt>
                <c:pt idx="5">
                  <c:v>7.0000000000000034E-2</c:v>
                </c:pt>
                <c:pt idx="6">
                  <c:v>0.16000000000000031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120658724366"/>
          <c:y val="0.16201026329389404"/>
          <c:w val="0.32117983480933832"/>
          <c:h val="0.71435748859528914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0.51392</cdr:x>
      <cdr:y>0.66216</cdr:y>
    </cdr:from>
    <cdr:to>
      <cdr:x>0.65096</cdr:x>
      <cdr:y>0.83513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29024" y="350046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0.55675</cdr:x>
      <cdr:y>0.7027</cdr:y>
    </cdr:from>
    <cdr:to>
      <cdr:x>0.69379</cdr:x>
      <cdr:y>0.87567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4776" y="37147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4,5%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0.73876</cdr:x>
      <cdr:y>0.44595</cdr:y>
    </cdr:from>
    <cdr:to>
      <cdr:x>0.87581</cdr:x>
      <cdr:y>0.61892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929222" y="2357454"/>
          <a:ext cx="914437" cy="9143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0.56745</cdr:x>
      <cdr:y>0.37838</cdr:y>
    </cdr:from>
    <cdr:to>
      <cdr:x>0.7045</cdr:x>
      <cdr:y>0.55135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86214" y="2000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38%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0.19272</cdr:x>
      <cdr:y>0.2973</cdr:y>
    </cdr:from>
    <cdr:to>
      <cdr:x>0.394</cdr:x>
      <cdr:y>0.52432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85884" y="1571636"/>
          <a:ext cx="1343028" cy="12001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12%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0.06424</cdr:x>
      <cdr:y>0.45946</cdr:y>
    </cdr:from>
    <cdr:to>
      <cdr:x>0.24411</cdr:x>
      <cdr:y>0.61892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8628" y="2428892"/>
          <a:ext cx="1200152" cy="8429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0.09636</cdr:x>
      <cdr:y>0.41892</cdr:y>
    </cdr:from>
    <cdr:to>
      <cdr:x>0.2334</cdr:x>
      <cdr:y>0.59189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42942" y="2214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6%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0.09636</cdr:x>
      <cdr:y>0.55405</cdr:y>
    </cdr:from>
    <cdr:to>
      <cdr:x>0.2334</cdr:x>
      <cdr:y>0.72703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642942" y="29289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14,5%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0.37473</cdr:x>
      <cdr:y>0.71622</cdr:y>
    </cdr:from>
    <cdr:to>
      <cdr:x>0.51178</cdr:x>
      <cdr:y>0.88919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00330" y="378621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0.07495</cdr:x>
      <cdr:y>0.52703</cdr:y>
    </cdr:from>
    <cdr:to>
      <cdr:x>0.21199</cdr:x>
      <cdr:y>0.7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00066" y="278608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0.07495</cdr:x>
      <cdr:y>0.48649</cdr:y>
    </cdr:from>
    <cdr:to>
      <cdr:x>0.21199</cdr:x>
      <cdr:y>0.65946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00066" y="257176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7%</a:t>
          </a:r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3B798-4002-4C3E-9EBF-A1FD4A51C809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27829-FA8F-48D0-BB4E-53FB4406A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F376A-80BB-4EC5-B5B0-BB4106B92492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E3B9-5250-4461-8E04-3F0AE02D8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E3B9-5250-4461-8E04-3F0AE02D87A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heel spokes="3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3108" y="0"/>
            <a:ext cx="50066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общеобразовательная школа № 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Нижний Ломов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935622" y="1000108"/>
            <a:ext cx="3208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научно-практическую конференцию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«Старт в науку.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WordArt 3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1500166" y="2428868"/>
            <a:ext cx="5929354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8000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7281441" y="4143380"/>
            <a:ext cx="186256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Солодаев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Иван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 5«К» класса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МБОУ СОШ № 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Нижний Ломов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учитель математики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Буренкова Г.Н.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428992" y="6357958"/>
            <a:ext cx="19518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Нижний Ломов, 2016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1643050"/>
            <a:ext cx="46434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жизни моей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семьи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857356" y="642918"/>
          <a:ext cx="667229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5462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 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Прожиточный минимум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Нижнеломовскому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району за 2015 год составил: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душу населения составляет –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7 941 рубль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для трудоспособного населения –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8 563 рубля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для детей – </a:t>
            </a:r>
            <a:r>
              <a:rPr 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8 129 рублей </a:t>
            </a: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                </a:t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</a:b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3074" name="Picture 2" descr="C:\Users\MуртазинA\Desktop\работа\0003-005-Semejnyj-bjudzh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3429000"/>
            <a:ext cx="7499350" cy="285751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29763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  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нашей семьи необходимый минимум составляет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25 255 рублей.</a:t>
            </a:r>
            <a:b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Коэффициент благосостояния семьи на уровне районного показателя вычисляется как отношение дохода семьи к прожиточному минимуму семьи: 34000:25255= 1,3.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en-US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&gt;1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то наша семья имеет возможность накапливать сбережения для «крупных» покупок или откладывать сбережения для других нужд.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sz="2000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pic>
        <p:nvPicPr>
          <p:cNvPr id="4099" name="Picture 3" descr="C:\Users\MуртазинA\Desktop\работа\139195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14290"/>
            <a:ext cx="2603502" cy="2571769"/>
          </a:xfrm>
          <a:prstGeom prst="rect">
            <a:avLst/>
          </a:prstGeom>
          <a:noFill/>
        </p:spPr>
      </p:pic>
      <p:pic>
        <p:nvPicPr>
          <p:cNvPr id="4098" name="Picture 2" descr="C:\Users\MуртазинA\Desktop\работа\i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04"/>
            <a:ext cx="3500462" cy="2071702"/>
          </a:xfrm>
          <a:prstGeom prst="rect">
            <a:avLst/>
          </a:prstGeom>
          <a:noFill/>
        </p:spPr>
      </p:pic>
      <p:pic>
        <p:nvPicPr>
          <p:cNvPr id="5" name="Picture 3" descr="C:\Users\MуртазинA\Desktop\работа\139195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4598" y="366690"/>
            <a:ext cx="2603502" cy="257176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0829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произведя необходимые расчёты доходов и расходов, получим ежемесячную остаточную сумму в размере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 рублей.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за год можно накопить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72 000 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Если откладывать ежемесячно по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6 000 рублей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то за 6 месяцев можно отложить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36 000 рублей.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Стоимость домашнего кинотеатра –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29 990 рублей.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уртазинA\Desktop\thum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571876"/>
            <a:ext cx="2857520" cy="2428891"/>
          </a:xfrm>
          <a:prstGeom prst="rect">
            <a:avLst/>
          </a:prstGeom>
          <a:noFill/>
        </p:spPr>
      </p:pic>
      <p:pic>
        <p:nvPicPr>
          <p:cNvPr id="1027" name="Picture 3" descr="C:\Users\MуртазинA\Desktop\electronic-piano_2576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643314"/>
            <a:ext cx="4124333" cy="2733679"/>
          </a:xfrm>
          <a:prstGeom prst="rect">
            <a:avLst/>
          </a:prstGeom>
          <a:noFill/>
        </p:spPr>
      </p:pic>
      <p:pic>
        <p:nvPicPr>
          <p:cNvPr id="5" name="Picture 2" descr="C:\Users\MуртазинA\Desktop\thumb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14414" y="3500438"/>
            <a:ext cx="7786742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719274" cy="344011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Способы накопления и экономии денег: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Если ежедневно в детскую копилку класть монеты, соответствующие номера дня в году, то можно накопить следующую сумму: например, монета номиналом 1 рубль,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(1+31)*7+(1+2+…+30)*4+(1+2+…+28)=5738 рублей.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MуртазинA\Desktop\работа\770f9e5e5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3214686"/>
            <a:ext cx="4800600" cy="30718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297238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Ремонт одежды и обуви своими руками;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Можно экономить электроэнергию;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Закаливание организма, занятие спортом, отказ от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лекарства;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Бережное использование личного имущества, уберегая его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от ненужного ремонта и покупки нового;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Заготовка на зиму картошки, лука, квашенной капусты,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мяса, солений, варенья, маринадов.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Georgia" pitchFamily="18" charset="0"/>
              </a:rPr>
              <a:t/>
            </a:r>
            <a:br>
              <a:rPr lang="ru-RU" sz="2000" dirty="0" smtClean="0">
                <a:latin typeface="Georgia" pitchFamily="18" charset="0"/>
              </a:rPr>
            </a:br>
            <a:endParaRPr lang="ru-RU" sz="2000" dirty="0">
              <a:latin typeface="Georgia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1435608" y="4143380"/>
            <a:ext cx="7498080" cy="21050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i="1" dirty="0" smtClean="0">
                <a:latin typeface="Georgia" pitchFamily="18" charset="0"/>
              </a:rPr>
              <a:t>«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Без нужды живет тот, кто деньги бережет»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«Всякая копейка кладется на счет, береженая копейка рубль бережет»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«Копейка к копейке – проживет семейка»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«Вышел из комнаты - выключил свет, через полгода купил новый музыкальный инструмент»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MуртазинA\Desktop\работа\i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5202" y="3286124"/>
            <a:ext cx="848673" cy="7858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214422"/>
            <a:ext cx="7576398" cy="50339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Закончив работу, я могу сказать, что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проблема проекта решена;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семейный бюджет изучен;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выяснены ресурсы семьи;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 определены  затраты семейного бюджета на обязательные и произвольные нужды;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Разработаны рекомендации по экономии и повышению семейного бюджета.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Работа над проектом показала мне, что семейный бюджет – это искусство лавирования между возможностями и потребностями. Добиться  этого позволяют учет, планирование, экономия и поиск дополнительных заработков.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Без расчета и планирования семейный бюджет невозможен, поэтому математика в жизни моей семьи играет важную роль.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39496" indent="-45720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1500174"/>
            <a:ext cx="7358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u="sng" dirty="0" smtClean="0"/>
              <a:t>    Спасибо за </a:t>
            </a:r>
          </a:p>
          <a:p>
            <a:r>
              <a:rPr lang="ru-RU" sz="9600" u="sng" dirty="0" smtClean="0"/>
              <a:t>    внимание!!</a:t>
            </a:r>
            <a:endParaRPr lang="ru-RU" sz="9600" u="sng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071538" y="928670"/>
            <a:ext cx="7500990" cy="419345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Введение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………………………………………….3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Практическая часть.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Доходная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часть  семейного  бюджета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……….4-5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Расчёт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долей бюджета нашей семьи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…………6-8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Прожиточный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минимум…………………........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9-11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indent="450850" eaLnBrk="0" fontAlgn="base" hangingPunct="0">
              <a:spcBef>
                <a:spcPts val="10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Способы накопления и экономии денег……12-13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Заключение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………………………………………14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214563" y="1714500"/>
            <a:ext cx="6929437" cy="4511675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</a:pP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</a:t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8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8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   </a:t>
            </a:r>
            <a:br>
              <a:rPr lang="ru-RU" sz="18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>            </a:t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  <a:t/>
            </a:r>
            <a:br>
              <a:rPr lang="ru-RU" sz="1600" b="1" u="sng" dirty="0" smtClean="0">
                <a:solidFill>
                  <a:schemeClr val="tx1"/>
                </a:solidFill>
                <a:effectLst/>
                <a:latin typeface="Georgia" pitchFamily="18" charset="0"/>
              </a:rPr>
            </a:br>
            <a:endParaRPr lang="ru-RU" sz="1600" b="1" u="sng" dirty="0"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357166"/>
            <a:ext cx="75724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Исследовать уровень жизни и благосостояния моей семьи. 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-Изучить, что такое семейный бюджет;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-Выяснить, каковы ресурсы семьи;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-Определить затраты семейного бюджета на обязательные и произвольные нужды;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-Проанализировать бюджет среднестатистической семьи, проживающей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Нижнеломовском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районе, используя величину прожиточного минимума;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-Разработать рекомендации по экономии и повышению семейного бюджета.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Вероятно, что математика присутствует в жизни моей семьи.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Проблема: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Моя семья хочет купить домашний кинотеатр.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642918"/>
            <a:ext cx="8286776" cy="465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семейном кругу мы с вами растем                                    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основ – родительский дом.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семейном кругу все корни твои,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жизнь ты входишь из семьи.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семейном кругу мы жизнь создаем,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Основа основ – родительский дом.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может быть семьи дороже?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Теплом встречает отчий дом,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Здесь ждут тебя всегда с любовью,</a:t>
            </a:r>
          </a:p>
          <a:p>
            <a:pPr marL="0" marR="0" lvl="0" indent="25146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514600" algn="l"/>
              </a:tabLs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провожают в путь с добром!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уртазинA\Desktop\работа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79"/>
            <a:ext cx="1800000" cy="1753247"/>
          </a:xfrm>
          <a:prstGeom prst="rect">
            <a:avLst/>
          </a:prstGeom>
          <a:noFill/>
        </p:spPr>
      </p:pic>
      <p:pic>
        <p:nvPicPr>
          <p:cNvPr id="1028" name="Picture 4" descr="C:\Users\MуртазинA\Desktop\работа\i (1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4000504"/>
            <a:ext cx="1620000" cy="2150448"/>
          </a:xfrm>
          <a:prstGeom prst="rect">
            <a:avLst/>
          </a:prstGeom>
          <a:noFill/>
        </p:spPr>
      </p:pic>
      <p:pic>
        <p:nvPicPr>
          <p:cNvPr id="1029" name="Picture 5" descr="C:\Users\MуртазинA\Desktop\работа\i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26" y="857232"/>
            <a:ext cx="1322618" cy="1417088"/>
          </a:xfrm>
          <a:prstGeom prst="rect">
            <a:avLst/>
          </a:prstGeom>
          <a:noFill/>
        </p:spPr>
      </p:pic>
      <p:pic>
        <p:nvPicPr>
          <p:cNvPr id="7" name="Picture 2" descr="C:\Users\MуртазинA\Desktop\работа\i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52" y="723879"/>
            <a:ext cx="1800000" cy="175324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D:\Documents and Settings\User\Рабочий стол\Мои документы\фото 5 кл\IMG_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143932" cy="6286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61322856"/>
      </p:ext>
    </p:extLst>
  </p:cSld>
  <p:clrMapOvr>
    <a:masterClrMapping/>
  </p:clrMapOvr>
  <p:transition advClick="0" advTm="4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уртазинA\Desktop\работа\i (1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7500990" cy="614366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Доходная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часть  семейного бюджета</a:t>
            </a:r>
            <a:endParaRPr lang="ru-RU" sz="28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Доходная часть нашего семейного бюджета состоит из заработной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платы родителей.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Зарплата папы в среднем  30 000 рублей в месяц,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мамы в среднем  8 000 рублей в месяц 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Всего – 38 000 рублей.</a:t>
            </a:r>
          </a:p>
          <a:p>
            <a:pPr>
              <a:lnSpc>
                <a:spcPct val="150000"/>
              </a:lnSpc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После вычета налогов и других удержаний чистый доход семьи составляет  -  34000 рублей.</a:t>
            </a:r>
          </a:p>
          <a:p>
            <a:pPr>
              <a:lnSpc>
                <a:spcPct val="150000"/>
              </a:lnSpc>
              <a:buNone/>
            </a:pPr>
            <a:endParaRPr lang="ru-RU" sz="1800" dirty="0" smtClean="0">
              <a:latin typeface="Georgia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Georgia" pitchFamily="18" charset="0"/>
              </a:rPr>
              <a:t>                           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1026" name="Picture 2" descr="C:\Users\MуртазинA\Desktop\работа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000636"/>
            <a:ext cx="2143125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Заголовок 4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Расчёт долей бюджета нашей семьи: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 питание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месяц наша семья в среднем тратит-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13 000 рублей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составляет 13 000:34 000*100 %=38  % от чистого дохода.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Хозяйственные нужды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1 500 рублей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1 500:34000*100 %= 4,5 %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Содержание жилья и оплата услуг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4 000 рублей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4 000:34000*100 %= 12 %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Расходы на одежду, обувь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5 000 рублей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5000:34000*100 %=14,5 %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Расходы на связь и транспорт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2 500 рублей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2 500:34000*100 %=7 %</a:t>
            </a:r>
          </a:p>
          <a:p>
            <a:pPr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Прочие нужды (лекарства, подарки, отдых и др.)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2 000 рублей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2 000:34000*100 %=6 %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357166"/>
          <a:ext cx="6918592" cy="62093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2694"/>
                <a:gridCol w="2357609"/>
                <a:gridCol w="2148289"/>
              </a:tblGrid>
              <a:tr h="620935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Питание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Хозяйственные 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нужды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жилья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и оплата услуг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одежду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и обувь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связь и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транспорт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Прочие нужды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Итого:</a:t>
                      </a:r>
                    </a:p>
                    <a:p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   Остаток: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13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1 500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4 000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5000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2 500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2 000 рублей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28 000  рублей             </a:t>
                      </a:r>
                    </a:p>
                    <a:p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6000 рублей</a:t>
                      </a:r>
                    </a:p>
                    <a:p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38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4,5 %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12 %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14,5 %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7 %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6 %</a:t>
                      </a: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82 %</a:t>
                      </a:r>
                    </a:p>
                    <a:p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18 %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931</TotalTime>
  <Words>691</Words>
  <Application>Microsoft Office PowerPoint</Application>
  <PresentationFormat>Экран (4:3)</PresentationFormat>
  <Paragraphs>169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Слайд 1</vt:lpstr>
      <vt:lpstr>Слайд 2</vt:lpstr>
      <vt:lpstr>                                                           </vt:lpstr>
      <vt:lpstr>Слайд 4</vt:lpstr>
      <vt:lpstr>Слайд 5</vt:lpstr>
      <vt:lpstr>Слайд 6</vt:lpstr>
      <vt:lpstr> Доходная часть  семейного бюджета</vt:lpstr>
      <vt:lpstr>  Расчёт долей бюджета нашей семьи:</vt:lpstr>
      <vt:lpstr>Слайд 9</vt:lpstr>
      <vt:lpstr>Слайд 10</vt:lpstr>
      <vt:lpstr>          Прожиточный минимум         по Нижнеломовскому району за 2015 год составил:                        на душу населения составляет – 7 941 рубль                  для трудоспособного населения – 8 563 рубля                  для детей – 8 129 рублей                        </vt:lpstr>
      <vt:lpstr>            Для нашей семьи необходимый минимум составляет                                      25 255 рублей.   Коэффициент благосостояния семьи на уровне районного показателя вычисляется как отношение дохода семьи к прожиточному минимуму семьи: 34000:25255= 1,3. Так как k&gt;1, то наша семья имеет возможность накапливать сбережения для «крупных» покупок или откладывать сбережения для других нужд. </vt:lpstr>
      <vt:lpstr>Таким образом, произведя необходимые расчёты доходов и расходов, получим ежемесячную остаточную сумму в размере                6 000 рублей. Таким образом, за год можно накопить 72 000 рублей.  Если откладывать ежемесячно по 6 000 рублей, то за 6 месяцев можно отложить 36 000 рублей. Стоимость домашнего кинотеатра – 29 990 рублей.</vt:lpstr>
      <vt:lpstr>        Способы накопления и экономии денег:   1. Если ежедневно в детскую копилку класть монеты, соответствующие номера дня в году, то можно накопить следующую сумму: например, монета номиналом 1 рубль,  (1+31)*7+(1+2+…+30)*4+(1+2+…+28)=5738 рублей. </vt:lpstr>
      <vt:lpstr>2. Ремонт одежды и обуви своими руками; 3. Можно экономить электроэнергию; 4. Закаливание организма, занятие спортом, отказ от       лекарства; 5. Бережное использование личного имущества, уберегая его     от ненужного ремонта и покупки нового; 6. Заготовка на зиму картошки, лука, квашенной капусты,       мяса, солений, варенья, маринадов.  </vt:lpstr>
      <vt:lpstr>                         Вывод: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MуртазинA</dc:creator>
  <cp:lastModifiedBy>s.belikova</cp:lastModifiedBy>
  <cp:revision>114</cp:revision>
  <dcterms:created xsi:type="dcterms:W3CDTF">2015-01-31T17:09:43Z</dcterms:created>
  <dcterms:modified xsi:type="dcterms:W3CDTF">2018-03-09T12:03:36Z</dcterms:modified>
</cp:coreProperties>
</file>